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256" r:id="rId2"/>
    <p:sldId id="257" r:id="rId3"/>
    <p:sldId id="265" r:id="rId4"/>
    <p:sldId id="271" r:id="rId5"/>
    <p:sldId id="283" r:id="rId6"/>
    <p:sldId id="266" r:id="rId7"/>
    <p:sldId id="270" r:id="rId8"/>
    <p:sldId id="272" r:id="rId9"/>
    <p:sldId id="273" r:id="rId10"/>
    <p:sldId id="274" r:id="rId11"/>
    <p:sldId id="275" r:id="rId12"/>
    <p:sldId id="269" r:id="rId13"/>
    <p:sldId id="276" r:id="rId14"/>
    <p:sldId id="278" r:id="rId15"/>
    <p:sldId id="279" r:id="rId16"/>
    <p:sldId id="280" r:id="rId17"/>
    <p:sldId id="281" r:id="rId18"/>
    <p:sldId id="282" r:id="rId19"/>
    <p:sldId id="268" r:id="rId20"/>
    <p:sldId id="267" r:id="rId21"/>
    <p:sldId id="264" r:id="rId22"/>
    <p:sldId id="263" r:id="rId23"/>
    <p:sldId id="258" r:id="rId24"/>
    <p:sldId id="259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As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expected</a:t>
            </a:r>
            <a:r>
              <a:rPr lang="it-IT" dirty="0">
                <a:cs typeface="Arial"/>
              </a:rPr>
              <a:t> from theory, </a:t>
            </a:r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Simulink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implementation</a:t>
            </a:r>
            <a:r>
              <a:rPr lang="it-IT" dirty="0">
                <a:cs typeface="Arial"/>
              </a:rPr>
              <a:t> of the derivative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have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been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problme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182903"/>
            <a:ext cx="11662117" cy="4060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800" dirty="0">
                <a:cs typeface="Arial"/>
              </a:rPr>
              <a:t>NON LINEAR controller --&gt; </a:t>
            </a:r>
            <a:r>
              <a:rPr lang="it-IT" sz="1800" dirty="0" err="1">
                <a:cs typeface="Arial"/>
              </a:rPr>
              <a:t>same</a:t>
            </a:r>
            <a:r>
              <a:rPr lang="it-IT" sz="1800" dirty="0">
                <a:cs typeface="Arial"/>
              </a:rPr>
              <a:t> </a:t>
            </a:r>
            <a:r>
              <a:rPr lang="it-IT" sz="1800" dirty="0" err="1">
                <a:cs typeface="Arial"/>
              </a:rPr>
              <a:t>structure</a:t>
            </a:r>
            <a:r>
              <a:rPr lang="it-IT" sz="1800" dirty="0">
                <a:cs typeface="Arial"/>
              </a:rPr>
              <a:t> , security checks … </a:t>
            </a:r>
            <a:r>
              <a:rPr lang="it-IT" sz="1800" dirty="0" err="1">
                <a:cs typeface="Arial"/>
              </a:rPr>
              <a:t>but</a:t>
            </a:r>
            <a:r>
              <a:rPr lang="it-IT" sz="1800" dirty="0">
                <a:cs typeface="Arial"/>
              </a:rPr>
              <a:t> </a:t>
            </a:r>
            <a:r>
              <a:rPr lang="it-IT" sz="1800" dirty="0" err="1">
                <a:cs typeface="Arial"/>
              </a:rPr>
              <a:t>different</a:t>
            </a:r>
            <a:r>
              <a:rPr lang="it-IT" sz="1800" dirty="0">
                <a:cs typeface="Arial"/>
              </a:rPr>
              <a:t> gain </a:t>
            </a:r>
            <a:r>
              <a:rPr lang="it-IT" sz="1800" dirty="0" err="1">
                <a:cs typeface="Arial"/>
              </a:rPr>
              <a:t>computations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" y="2227579"/>
            <a:ext cx="12181932" cy="286519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DBB0284-F34C-9DD3-187E-195BBB95218A}"/>
              </a:ext>
            </a:extLst>
          </p:cNvPr>
          <p:cNvSpPr txBox="1">
            <a:spLocks/>
          </p:cNvSpPr>
          <p:nvPr/>
        </p:nvSpPr>
        <p:spPr>
          <a:xfrm>
            <a:off x="10068" y="1153221"/>
            <a:ext cx="12181932" cy="11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6DA2A-D110-D713-D7DE-06E77111F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4672"/>
            <a:ext cx="6085932" cy="1037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9E1A2-0C47-A0E9-EFA7-0B9BDEF12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70" y="5268069"/>
            <a:ext cx="5889373" cy="1420838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0DF66699-951C-51DB-61BA-D56DD984F046}"/>
              </a:ext>
            </a:extLst>
          </p:cNvPr>
          <p:cNvSpPr txBox="1">
            <a:spLocks/>
          </p:cNvSpPr>
          <p:nvPr/>
        </p:nvSpPr>
        <p:spPr>
          <a:xfrm>
            <a:off x="1" y="2041362"/>
            <a:ext cx="8412480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cs typeface="Arial"/>
              </a:rPr>
              <a:t>General </a:t>
            </a:r>
            <a:r>
              <a:rPr lang="it-IT" sz="1800" dirty="0" err="1">
                <a:cs typeface="Arial"/>
              </a:rPr>
              <a:t>overview</a:t>
            </a:r>
            <a:r>
              <a:rPr lang="it-IT" sz="1800" dirty="0">
                <a:cs typeface="Arial"/>
              </a:rPr>
              <a:t> --&gt; </a:t>
            </a:r>
            <a:r>
              <a:rPr lang="it-IT" sz="1800" dirty="0" err="1">
                <a:cs typeface="Arial"/>
              </a:rPr>
              <a:t>explain</a:t>
            </a:r>
            <a:r>
              <a:rPr lang="it-IT" sz="1800" dirty="0">
                <a:cs typeface="Arial"/>
              </a:rPr>
              <a:t> the general </a:t>
            </a:r>
            <a:r>
              <a:rPr lang="it-IT" sz="1800" dirty="0" err="1">
                <a:cs typeface="Arial"/>
              </a:rPr>
              <a:t>strcuture</a:t>
            </a:r>
            <a:r>
              <a:rPr lang="it-IT" sz="1800" dirty="0">
                <a:cs typeface="Arial"/>
              </a:rPr>
              <a:t>, </a:t>
            </a:r>
            <a:r>
              <a:rPr lang="it-IT" sz="1800" dirty="0" err="1">
                <a:cs typeface="Arial"/>
              </a:rPr>
              <a:t>all</a:t>
            </a:r>
            <a:r>
              <a:rPr lang="it-IT" sz="1800" dirty="0">
                <a:cs typeface="Arial"/>
              </a:rPr>
              <a:t> the </a:t>
            </a:r>
            <a:r>
              <a:rPr lang="it-IT" sz="1800" dirty="0" err="1">
                <a:cs typeface="Arial"/>
              </a:rPr>
              <a:t>blocks</a:t>
            </a:r>
            <a:r>
              <a:rPr lang="it-IT" sz="1800" dirty="0">
                <a:cs typeface="Arial"/>
              </a:rPr>
              <a:t> and </a:t>
            </a:r>
            <a:r>
              <a:rPr lang="it-IT" sz="1800" dirty="0" err="1">
                <a:cs typeface="Arial"/>
              </a:rPr>
              <a:t>why</a:t>
            </a:r>
            <a:endParaRPr lang="it-IT" sz="18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B2EAC-72D6-D71E-F31D-A1FF6B19B6FC}"/>
              </a:ext>
            </a:extLst>
          </p:cNvPr>
          <p:cNvSpPr txBox="1"/>
          <p:nvPr/>
        </p:nvSpPr>
        <p:spPr>
          <a:xfrm>
            <a:off x="0" y="1475336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explain also the wrap / unwrap thing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37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518249"/>
            <a:ext cx="3188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and </a:t>
            </a:r>
            <a:r>
              <a:rPr lang="it-IT" sz="2000" b="1" dirty="0" err="1">
                <a:cs typeface="Arial"/>
              </a:rPr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84480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84479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2030372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584479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3DE24-2B23-1B21-3821-6B36829C7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96013"/>
            <a:ext cx="6127663" cy="21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C5E3B-5213-6238-79F0-30BFDEAE8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Outpput</a:t>
            </a:r>
            <a:r>
              <a:rPr lang="it-IT" dirty="0">
                <a:cs typeface="Arial"/>
              </a:rPr>
              <a:t>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Intro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127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2192000" cy="1188000"/>
          </a:xfrm>
        </p:spPr>
        <p:txBody>
          <a:bodyPr/>
          <a:lstStyle/>
          <a:p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" y="1153221"/>
            <a:ext cx="12181932" cy="1188000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" y="2354222"/>
            <a:ext cx="12181932" cy="3028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30CC8-3189-8EA2-B463-CAAA4FFC1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4672"/>
            <a:ext cx="6085932" cy="1037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0D0AB7-BBF5-3920-0017-EEF276BF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70" y="5268069"/>
            <a:ext cx="5889373" cy="1420838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30A10C95-C5FF-E9F9-E1F5-7A7920EE2FD5}"/>
              </a:ext>
            </a:extLst>
          </p:cNvPr>
          <p:cNvSpPr txBox="1">
            <a:spLocks/>
          </p:cNvSpPr>
          <p:nvPr/>
        </p:nvSpPr>
        <p:spPr>
          <a:xfrm>
            <a:off x="1" y="2041362"/>
            <a:ext cx="8412480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cs typeface="Arial"/>
              </a:rPr>
              <a:t>General </a:t>
            </a:r>
            <a:r>
              <a:rPr lang="it-IT" sz="1800" dirty="0" err="1">
                <a:cs typeface="Arial"/>
              </a:rPr>
              <a:t>overview</a:t>
            </a:r>
            <a:r>
              <a:rPr lang="it-IT" sz="1800" dirty="0">
                <a:cs typeface="Arial"/>
              </a:rPr>
              <a:t> --&gt; </a:t>
            </a:r>
            <a:r>
              <a:rPr lang="it-IT" sz="1800" dirty="0" err="1">
                <a:cs typeface="Arial"/>
              </a:rPr>
              <a:t>explain</a:t>
            </a:r>
            <a:r>
              <a:rPr lang="it-IT" sz="1800" dirty="0">
                <a:cs typeface="Arial"/>
              </a:rPr>
              <a:t> the general </a:t>
            </a:r>
            <a:r>
              <a:rPr lang="it-IT" sz="1800" dirty="0" err="1">
                <a:cs typeface="Arial"/>
              </a:rPr>
              <a:t>strcuture</a:t>
            </a:r>
            <a:r>
              <a:rPr lang="it-IT" sz="1800" dirty="0">
                <a:cs typeface="Arial"/>
              </a:rPr>
              <a:t>, </a:t>
            </a:r>
            <a:r>
              <a:rPr lang="it-IT" sz="1800" dirty="0" err="1">
                <a:cs typeface="Arial"/>
              </a:rPr>
              <a:t>all</a:t>
            </a:r>
            <a:r>
              <a:rPr lang="it-IT" sz="1800" dirty="0">
                <a:cs typeface="Arial"/>
              </a:rPr>
              <a:t> the </a:t>
            </a:r>
            <a:r>
              <a:rPr lang="it-IT" sz="1800" dirty="0" err="1">
                <a:cs typeface="Arial"/>
              </a:rPr>
              <a:t>blocks</a:t>
            </a:r>
            <a:r>
              <a:rPr lang="it-IT" sz="1800" dirty="0">
                <a:cs typeface="Arial"/>
              </a:rPr>
              <a:t> and </a:t>
            </a:r>
            <a:r>
              <a:rPr lang="it-IT" sz="1800" dirty="0" err="1">
                <a:cs typeface="Arial"/>
              </a:rPr>
              <a:t>why</a:t>
            </a:r>
            <a:endParaRPr lang="it-IT" sz="18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CF2FB-C089-AF96-776A-BE0A72056FEE}"/>
              </a:ext>
            </a:extLst>
          </p:cNvPr>
          <p:cNvSpPr txBox="1"/>
          <p:nvPr/>
        </p:nvSpPr>
        <p:spPr>
          <a:xfrm>
            <a:off x="0" y="1475336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explain also the wrap / unwrap thing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24" y="1345003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8" y="1518248"/>
            <a:ext cx="3666766" cy="412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cs typeface="Arial"/>
              </a:rPr>
              <a:t>Avoiding</a:t>
            </a:r>
            <a:r>
              <a:rPr lang="it-IT" sz="2000" b="1" dirty="0">
                <a:cs typeface="Arial"/>
              </a:rPr>
              <a:t> </a:t>
            </a:r>
            <a:r>
              <a:rPr lang="it-IT" sz="2000" b="1" dirty="0" err="1">
                <a:cs typeface="Arial"/>
              </a:rPr>
              <a:t>division</a:t>
            </a:r>
            <a:r>
              <a:rPr lang="it-IT" sz="2000" b="1" dirty="0">
                <a:cs typeface="Arial"/>
              </a:rPr>
              <a:t> by zero</a:t>
            </a:r>
            <a:endParaRPr lang="en-US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58" y="259295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535208" y="3771941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363951" y="2110653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363950" y="4281633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22311F-EEBE-A368-8942-D7AD4ECB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282" y="1341677"/>
            <a:ext cx="6487962" cy="51235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5499762" y="1521181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5499761" y="3720917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2049479"/>
            <a:ext cx="3838575" cy="172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216325"/>
            <a:ext cx="4928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and </a:t>
            </a:r>
            <a:r>
              <a:rPr lang="it-IT" sz="2000" b="1" dirty="0" err="1">
                <a:cs typeface="Arial"/>
              </a:rPr>
              <a:t>parameters</a:t>
            </a:r>
            <a:r>
              <a:rPr lang="it-IT" sz="2000" b="1" dirty="0">
                <a:cs typeface="Arial"/>
              </a:rPr>
              <a:t> </a:t>
            </a:r>
            <a:r>
              <a:rPr lang="it-IT" sz="2000" dirty="0">
                <a:cs typeface="Arial"/>
              </a:rPr>
              <a:t>--&gt; gains: </a:t>
            </a:r>
            <a:r>
              <a:rPr lang="it-IT" sz="2000" dirty="0" err="1">
                <a:cs typeface="Arial"/>
              </a:rPr>
              <a:t>also</a:t>
            </a:r>
            <a:r>
              <a:rPr lang="it-IT" sz="2000" dirty="0">
                <a:cs typeface="Arial"/>
              </a:rPr>
              <a:t> plot </a:t>
            </a:r>
            <a:r>
              <a:rPr lang="it-IT" sz="2000" dirty="0" err="1">
                <a:cs typeface="Arial"/>
              </a:rPr>
              <a:t>where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they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lives</a:t>
            </a:r>
            <a:r>
              <a:rPr lang="it-IT" sz="2000" dirty="0">
                <a:cs typeface="Arial"/>
              </a:rPr>
              <a:t>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5A2755-D19D-51A3-13DB-1E76CA96D1E6}"/>
              </a:ext>
            </a:extLst>
          </p:cNvPr>
          <p:cNvSpPr/>
          <p:nvPr/>
        </p:nvSpPr>
        <p:spPr>
          <a:xfrm>
            <a:off x="7329268" y="5598941"/>
            <a:ext cx="4135902" cy="280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A7E33-ABB2-A263-2786-B62ABB7A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0" y="4318958"/>
            <a:ext cx="5219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AD10B9-F5DF-44C9-DB22-F9960DC06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235</Words>
  <Application>Microsoft Office PowerPoint</Application>
  <PresentationFormat>Widescreen</PresentationFormat>
  <Paragraphs>33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Tema di Office</vt:lpstr>
      <vt:lpstr>PowerPoint Presentation</vt:lpstr>
      <vt:lpstr>Outline</vt:lpstr>
      <vt:lpstr>Intro</vt:lpstr>
      <vt:lpstr>Framework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365</cp:revision>
  <dcterms:created xsi:type="dcterms:W3CDTF">2023-05-17T11:15:50Z</dcterms:created>
  <dcterms:modified xsi:type="dcterms:W3CDTF">2025-01-02T15:38:58Z</dcterms:modified>
</cp:coreProperties>
</file>